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</p:sldMasterIdLst>
  <p:sldIdLst>
    <p:sldId id="265" r:id="rId4"/>
    <p:sldId id="269" r:id="rId5"/>
    <p:sldId id="256" r:id="rId6"/>
    <p:sldId id="257" r:id="rId7"/>
    <p:sldId id="267" r:id="rId8"/>
    <p:sldId id="268" r:id="rId9"/>
    <p:sldId id="271" r:id="rId10"/>
    <p:sldId id="258" r:id="rId11"/>
    <p:sldId id="260" r:id="rId12"/>
    <p:sldId id="261" r:id="rId13"/>
    <p:sldId id="262" r:id="rId14"/>
    <p:sldId id="264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99"/>
    <a:srgbClr val="5A2781"/>
    <a:srgbClr val="00763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4" Type="http://schemas.openxmlformats.org/officeDocument/2006/relationships/audio" Target="../media/audio1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4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61293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63370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6709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94553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025742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33793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86248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46133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08147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84447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48535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3" name="chimes.wav"/>
          </p:stSnd>
        </p:sndAc>
      </p:transition>
    </mc:Choice>
    <mc:Fallback>
      <p:transition spd="slow">
        <p:fade/>
        <p:sndAc>
          <p:stSnd>
            <p:snd r:embed="rId1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audio" Target="../media/audio11.wav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audio" Target="../media/audio1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14" name="chimes.wav"/>
          </p:stSnd>
        </p:sndAc>
      </p:transition>
    </mc:Choice>
    <mc:Fallback>
      <p:transition spd="slow">
        <p:fade/>
        <p:sndAc>
          <p:stSnd>
            <p:snd r:embed="rId13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15" name="chimes.wav"/>
          </p:stSnd>
        </p:sndAc>
      </p:transition>
    </mc:Choice>
    <mc:Fallback>
      <p:transition spd="slow">
        <p:fade/>
        <p:sndAc>
          <p:stSnd>
            <p:snd r:embed="rId13" name="chimes.wav"/>
          </p:stSnd>
        </p:sndAc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922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14" name="chimes.wav"/>
          </p:stSnd>
        </p:sndAc>
      </p:transition>
    </mc:Choice>
    <mc:Fallback>
      <p:transition spd="slow">
        <p:fade/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.wm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audio" Target="../media/audio11.wav"/><Relationship Id="rId5" Type="http://schemas.openxmlformats.org/officeDocument/2006/relationships/image" Target="../media/image4.wmf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spb.ru/shop.phtml?good_id=1763&amp;dtl=1763&amp;c2=11&amp;m=1" TargetMode="External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ormatd.belnet.ru/index.php?newsid=13807" TargetMode="External"/><Relationship Id="rId5" Type="http://schemas.openxmlformats.org/officeDocument/2006/relationships/hyperlink" Target="http://mebel-ua.com.ua/t/3/cur/4/" TargetMode="External"/><Relationship Id="rId4" Type="http://schemas.openxmlformats.org/officeDocument/2006/relationships/hyperlink" Target="http://www.mahnem.ru/?module=festival&amp;view=search&amp;page=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audio" Target="../media/audio11.wav"/><Relationship Id="rId5" Type="http://schemas.openxmlformats.org/officeDocument/2006/relationships/image" Target="../media/image4.wmf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Relationship Id="rId5" Type="http://schemas.openxmlformats.org/officeDocument/2006/relationships/audio" Target="../media/audio11.wav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Relationship Id="rId6" Type="http://schemas.openxmlformats.org/officeDocument/2006/relationships/audio" Target="../media/audio11.wav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7.png"/><Relationship Id="rId7" Type="http://schemas.openxmlformats.org/officeDocument/2006/relationships/image" Target="../media/image11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audio" Target="../media/audio1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1.wav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1.wav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620688"/>
            <a:ext cx="7416824" cy="3231654"/>
          </a:xfrm>
          <a:prstGeom prst="rect">
            <a:avLst/>
          </a:prstGeom>
          <a:solidFill>
            <a:srgbClr val="5A2781"/>
          </a:solidFill>
          <a:ln w="76200">
            <a:solidFill>
              <a:srgbClr val="FF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prstClr val="white"/>
                </a:solidFill>
                <a:ea typeface="+mj-ea"/>
                <a:cs typeface="+mj-cs"/>
              </a:rPr>
              <a:t>Тема урока </a:t>
            </a:r>
            <a:r>
              <a:rPr lang="ru-RU" sz="2000" dirty="0" smtClean="0">
                <a:solidFill>
                  <a:srgbClr val="FFFF00"/>
                </a:solidFill>
              </a:rPr>
              <a:t>Прямоугольник. Квадрат</a:t>
            </a:r>
            <a:r>
              <a:rPr lang="ru-RU" sz="2000" dirty="0" smtClean="0">
                <a:solidFill>
                  <a:srgbClr val="FFFF00"/>
                </a:solidFill>
              </a:rPr>
              <a:t>.</a:t>
            </a:r>
          </a:p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Цель: </a:t>
            </a:r>
            <a:r>
              <a:rPr lang="ru-RU" sz="5400" dirty="0" smtClean="0"/>
              <a:t> </a:t>
            </a:r>
            <a: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ввести определение «прямоугольник», «квадрат»; учить находить прямоугольники и квадраты среди четырехугольников.</a:t>
            </a:r>
          </a:p>
          <a:p>
            <a:pPr algn="ctr"/>
            <a:r>
              <a:rPr lang="en-US" sz="5400" dirty="0" smtClean="0">
                <a:solidFill>
                  <a:srgbClr val="FFC000"/>
                </a:solidFill>
              </a:rPr>
              <a:t/>
            </a:r>
            <a:br>
              <a:rPr lang="en-US" sz="5400" dirty="0" smtClean="0">
                <a:solidFill>
                  <a:srgbClr val="FFC000"/>
                </a:solidFill>
              </a:rPr>
            </a:br>
            <a:r>
              <a:rPr lang="en-US" sz="3600" dirty="0" smtClean="0">
                <a:solidFill>
                  <a:srgbClr val="FFFF00"/>
                </a:solidFill>
              </a:rPr>
              <a:t/>
            </a:r>
            <a:br>
              <a:rPr lang="en-US" sz="3600" dirty="0" smtClean="0">
                <a:solidFill>
                  <a:srgbClr val="FFFF00"/>
                </a:solidFill>
              </a:rPr>
            </a:br>
            <a:endParaRPr lang="ru-RU" sz="2000" dirty="0"/>
          </a:p>
        </p:txBody>
      </p:sp>
      <p:pic>
        <p:nvPicPr>
          <p:cNvPr id="4" name="Picture 17" descr="Kartinochki (15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1481137" cy="29511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Alien_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924944"/>
            <a:ext cx="2012950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896626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890565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050" y="5866700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89" y="5866700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890565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866700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890565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992" y="5862591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03862764"/>
      </p:ext>
    </p:extLst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2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lien_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346" y="2725763"/>
            <a:ext cx="2012950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980728"/>
            <a:ext cx="3888433" cy="2952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835696" y="980728"/>
            <a:ext cx="0" cy="295232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ьная выноска 6"/>
          <p:cNvSpPr/>
          <p:nvPr/>
        </p:nvSpPr>
        <p:spPr>
          <a:xfrm>
            <a:off x="5508104" y="476672"/>
            <a:ext cx="3312368" cy="2844316"/>
          </a:xfrm>
          <a:prstGeom prst="wedgeEllipse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96136" y="1340768"/>
            <a:ext cx="32646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Сколько прямоугольников?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Квадратов?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051" name="Picture 3" descr="C:\Documents and Settings\Пользователь\Local Settings\Temporary Internet Files\Content.IE5\4LK10RT2\MC90034446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344" y="5034686"/>
            <a:ext cx="1344168" cy="18233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853875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480" y="5929492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225" y="5853875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890565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Documents and Settings\Пользователь\Local Settings\Temporary Internet Files\Content.IE5\BJAM0DKJ\MC900344485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42" y="5450903"/>
            <a:ext cx="1812341" cy="14630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Documents and Settings\Пользователь\Local Settings\Temporary Internet Files\Content.IE5\BJAM0DKJ\MC900344485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450903"/>
            <a:ext cx="1812341" cy="14630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211373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7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82741252"/>
              </p:ext>
            </p:extLst>
          </p:nvPr>
        </p:nvGraphicFramePr>
        <p:xfrm>
          <a:off x="1259632" y="1404887"/>
          <a:ext cx="3744417" cy="3760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8139"/>
                <a:gridCol w="1248139"/>
                <a:gridCol w="1248139"/>
              </a:tblGrid>
              <a:tr h="1253398"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339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339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339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</a:tr>
              <a:tr h="1253398">
                <a:tc>
                  <a:txBody>
                    <a:bodyPr/>
                    <a:lstStyle/>
                    <a:p>
                      <a:endParaRPr lang="ru-RU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339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339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339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</a:tr>
              <a:tr h="1253398">
                <a:tc>
                  <a:txBody>
                    <a:bodyPr/>
                    <a:lstStyle/>
                    <a:p>
                      <a:endParaRPr lang="ru-RU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339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339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339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5" descr="Alien_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865" y="3120752"/>
            <a:ext cx="2012950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ьная выноска 3"/>
          <p:cNvSpPr/>
          <p:nvPr/>
        </p:nvSpPr>
        <p:spPr>
          <a:xfrm>
            <a:off x="6228184" y="692696"/>
            <a:ext cx="2915816" cy="2592288"/>
          </a:xfrm>
          <a:prstGeom prst="wedgeEllipseCallout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Сколько квадратов?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82582221"/>
              </p:ext>
            </p:extLst>
          </p:nvPr>
        </p:nvGraphicFramePr>
        <p:xfrm>
          <a:off x="7013545" y="8109520"/>
          <a:ext cx="576064" cy="2376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</a:tblGrid>
              <a:tr h="1277008"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  <a:tr h="10992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27634917"/>
              </p:ext>
            </p:extLst>
          </p:nvPr>
        </p:nvGraphicFramePr>
        <p:xfrm>
          <a:off x="1259632" y="1404887"/>
          <a:ext cx="3744417" cy="3760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8139"/>
                <a:gridCol w="1248139"/>
                <a:gridCol w="1248139"/>
              </a:tblGrid>
              <a:tr h="1253398"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</a:tr>
              <a:tr h="1253398"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</a:tr>
              <a:tr h="1253398"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03454298"/>
              </p:ext>
            </p:extLst>
          </p:nvPr>
        </p:nvGraphicFramePr>
        <p:xfrm>
          <a:off x="1259632" y="1404887"/>
          <a:ext cx="3744417" cy="3760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8139"/>
                <a:gridCol w="1248139"/>
                <a:gridCol w="1248139"/>
              </a:tblGrid>
              <a:tr h="1253398"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</a:tr>
              <a:tr h="1253398"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</a:tr>
              <a:tr h="1253398"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43297417"/>
              </p:ext>
            </p:extLst>
          </p:nvPr>
        </p:nvGraphicFramePr>
        <p:xfrm>
          <a:off x="1259632" y="1404939"/>
          <a:ext cx="3746499" cy="3760089"/>
        </p:xfrm>
        <a:graphic>
          <a:graphicData uri="http://schemas.openxmlformats.org/drawingml/2006/table">
            <a:tbl>
              <a:tblPr firstRow="1" bandRow="1"/>
              <a:tblGrid>
                <a:gridCol w="1248833"/>
                <a:gridCol w="1248833"/>
                <a:gridCol w="1248833"/>
              </a:tblGrid>
              <a:tr h="1253363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452A"/>
                    </a:solidFill>
                  </a:tcPr>
                </a:tc>
              </a:tr>
              <a:tr h="1253363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solidFill>
                          <a:srgbClr val="FFC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solidFill>
                          <a:srgbClr val="FFC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1253363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solidFill>
                          <a:srgbClr val="FFC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solidFill>
                          <a:srgbClr val="FFC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93812319"/>
              </p:ext>
            </p:extLst>
          </p:nvPr>
        </p:nvGraphicFramePr>
        <p:xfrm>
          <a:off x="1259632" y="1404939"/>
          <a:ext cx="3746499" cy="3760089"/>
        </p:xfrm>
        <a:graphic>
          <a:graphicData uri="http://schemas.openxmlformats.org/drawingml/2006/table">
            <a:tbl>
              <a:tblPr firstRow="1" bandRow="1"/>
              <a:tblGrid>
                <a:gridCol w="1224136"/>
                <a:gridCol w="1273530"/>
                <a:gridCol w="1248833"/>
              </a:tblGrid>
              <a:tr h="1253363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452A"/>
                    </a:solidFill>
                  </a:tcPr>
                </a:tc>
              </a:tr>
              <a:tr h="1253363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solidFill>
                          <a:srgbClr val="FFC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solidFill>
                          <a:srgbClr val="FFC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452A"/>
                    </a:solidFill>
                  </a:tcPr>
                </a:tc>
              </a:tr>
              <a:tr h="1253363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solidFill>
                          <a:srgbClr val="FFC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solidFill>
                          <a:srgbClr val="FFC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452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79441060"/>
              </p:ext>
            </p:extLst>
          </p:nvPr>
        </p:nvGraphicFramePr>
        <p:xfrm>
          <a:off x="1259632" y="1404939"/>
          <a:ext cx="3746499" cy="3760089"/>
        </p:xfrm>
        <a:graphic>
          <a:graphicData uri="http://schemas.openxmlformats.org/drawingml/2006/table">
            <a:tbl>
              <a:tblPr firstRow="1" bandRow="1"/>
              <a:tblGrid>
                <a:gridCol w="1224136"/>
                <a:gridCol w="1273530"/>
                <a:gridCol w="1248833"/>
              </a:tblGrid>
              <a:tr h="1253363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</a:tr>
              <a:tr h="1253363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gradFill flip="none" rotWithShape="1">
                          <a:gsLst>
                            <a:gs pos="0">
                              <a:schemeClr val="accent1">
                                <a:tint val="66000"/>
                                <a:satMod val="160000"/>
                              </a:schemeClr>
                            </a:gs>
                            <a:gs pos="50000">
                              <a:schemeClr val="accent1">
                                <a:tint val="44500"/>
                                <a:satMod val="160000"/>
                              </a:schemeClr>
                            </a:gs>
                            <a:gs pos="100000">
                              <a:schemeClr val="accent1">
                                <a:tint val="23500"/>
                                <a:satMod val="160000"/>
                              </a:schemeClr>
                            </a:gs>
                          </a:gsLst>
                          <a:path path="circle">
                            <a:fillToRect r="100000" b="100000"/>
                          </a:path>
                          <a:tileRect l="-100000" t="-100000"/>
                        </a:gra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gradFill flip="none" rotWithShape="1">
                          <a:gsLst>
                            <a:gs pos="0">
                              <a:schemeClr val="accent1">
                                <a:tint val="66000"/>
                                <a:satMod val="160000"/>
                              </a:schemeClr>
                            </a:gs>
                            <a:gs pos="50000">
                              <a:schemeClr val="accent1">
                                <a:tint val="44500"/>
                                <a:satMod val="160000"/>
                              </a:schemeClr>
                            </a:gs>
                            <a:gs pos="100000">
                              <a:schemeClr val="accent1">
                                <a:tint val="23500"/>
                                <a:satMod val="160000"/>
                              </a:schemeClr>
                            </a:gs>
                          </a:gsLst>
                          <a:path path="circle">
                            <a:fillToRect r="100000" b="100000"/>
                          </a:path>
                          <a:tileRect l="-100000" t="-100000"/>
                        </a:gra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gradFill flip="none" rotWithShape="1">
                          <a:gsLst>
                            <a:gs pos="0">
                              <a:schemeClr val="accent1">
                                <a:tint val="66000"/>
                                <a:satMod val="160000"/>
                              </a:schemeClr>
                            </a:gs>
                            <a:gs pos="50000">
                              <a:schemeClr val="accent1">
                                <a:tint val="44500"/>
                                <a:satMod val="160000"/>
                              </a:schemeClr>
                            </a:gs>
                            <a:gs pos="100000">
                              <a:schemeClr val="accent1">
                                <a:tint val="23500"/>
                                <a:satMod val="160000"/>
                              </a:schemeClr>
                            </a:gs>
                          </a:gsLst>
                          <a:path path="circle">
                            <a:fillToRect r="100000" b="100000"/>
                          </a:path>
                          <a:tileRect l="-100000" t="-100000"/>
                        </a:gra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</a:tr>
              <a:tr h="1253363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solidFill>
                          <a:srgbClr val="FFC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i="0" u="none" strike="noStrike" dirty="0">
                        <a:solidFill>
                          <a:srgbClr val="FFC000"/>
                        </a:solidFill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 descr="C:\Documents and Settings\Пользователь\Local Settings\Temporary Internet Files\Content.IE5\BJAM0DKJ\MC90034448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581" y="5448582"/>
            <a:ext cx="1812341" cy="14630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868152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868152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886455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887742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Documents and Settings\Пользователь\Local Settings\Temporary Internet Files\Content.IE5\BJAM0DKJ\MC90034448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35" y="5448582"/>
            <a:ext cx="1812341" cy="14630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561560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79712" y="2319214"/>
            <a:ext cx="4572000" cy="1815882"/>
          </a:xfrm>
          <a:prstGeom prst="rect">
            <a:avLst/>
          </a:prstGeom>
          <a:solidFill>
            <a:srgbClr val="7030A0"/>
          </a:solidFill>
        </p:spPr>
        <p:txBody>
          <a:bodyPr>
            <a:spAutoFit/>
          </a:bodyPr>
          <a:lstStyle/>
          <a:p>
            <a:r>
              <a:rPr lang="ru-RU" sz="2800" b="1" dirty="0">
                <a:latin typeface="+mj-lt"/>
              </a:rPr>
              <a:t>Вы считаете, что  знаете </a:t>
            </a:r>
            <a:r>
              <a:rPr lang="ru-RU" sz="2800" b="1" dirty="0" smtClean="0">
                <a:latin typeface="+mj-lt"/>
              </a:rPr>
              <a:t>определение геометрических фигур , </a:t>
            </a:r>
            <a:r>
              <a:rPr lang="ru-RU" sz="2800" b="1" dirty="0">
                <a:latin typeface="+mj-lt"/>
              </a:rPr>
              <a:t>но вам ещё нужна помощь.</a:t>
            </a: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968252" y="5281611"/>
            <a:ext cx="6284912" cy="46166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r>
              <a:rPr lang="ru-RU" sz="2400" b="1" dirty="0">
                <a:latin typeface="+mj-lt"/>
              </a:rPr>
              <a:t>Вы считаете, что было трудно на уроке</a:t>
            </a:r>
            <a:r>
              <a:rPr lang="ru-RU" sz="2400" b="1" i="1" dirty="0">
                <a:latin typeface="+mj-lt"/>
              </a:rPr>
              <a:t>.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585788" y="655539"/>
            <a:ext cx="914400" cy="9144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530029"/>
            <a:ext cx="5616624" cy="1200329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prstClr val="white"/>
                </a:solidFill>
                <a:latin typeface="+mj-lt"/>
              </a:rPr>
              <a:t>Вы считаете, что урок прошёл для вас плодотворно, с пользой. Вы научились и можете помочь другим.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539552" y="4797771"/>
            <a:ext cx="914400" cy="914400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539552" y="2769955"/>
            <a:ext cx="914400" cy="914400"/>
          </a:xfrm>
          <a:prstGeom prst="sun">
            <a:avLst>
              <a:gd name="adj" fmla="val 25000"/>
            </a:avLst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rebuchet MS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65971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>
        <p:blinds dir="vert"/>
        <p:sndAc>
          <p:stSnd>
            <p:snd r:embed="rId3" name="applause.wav"/>
          </p:stSnd>
        </p:sndAc>
      </p:transition>
    </mc:Choice>
    <mc:Fallback>
      <p:transition spd="slow">
        <p:blinds dir="vert"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836712"/>
            <a:ext cx="64087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www.stspb.ru/shop.phtml?good_id=1763&amp;dtl=1763&amp;c2=11&amp;m=1</a:t>
            </a:r>
            <a:endParaRPr lang="ru-RU" dirty="0" smtClean="0"/>
          </a:p>
          <a:p>
            <a:r>
              <a:rPr lang="en-US" dirty="0" smtClean="0"/>
              <a:t>http</a:t>
            </a:r>
            <a:r>
              <a:rPr lang="en-US" dirty="0"/>
              <a:t>://</a:t>
            </a:r>
            <a:r>
              <a:rPr lang="en-US" dirty="0" smtClean="0"/>
              <a:t>www.pochta.uz/stampuz/catalogs/1999/185-191.html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://www.mahnem.ru/?</a:t>
            </a:r>
            <a:r>
              <a:rPr lang="en-US" dirty="0" smtClean="0">
                <a:hlinkClick r:id="rId4"/>
              </a:rPr>
              <a:t>module=festival&amp;view=search&amp;page=4</a:t>
            </a:r>
            <a:endParaRPr lang="ru-RU" dirty="0" smtClean="0"/>
          </a:p>
          <a:p>
            <a:r>
              <a:rPr lang="en-US" dirty="0">
                <a:hlinkClick r:id="rId5"/>
              </a:rPr>
              <a:t>http://mebel-ua.com.ua/t/3/cur/4</a:t>
            </a:r>
            <a:r>
              <a:rPr lang="en-US" dirty="0" smtClean="0">
                <a:hlinkClick r:id="rId5"/>
              </a:rPr>
              <a:t>/</a:t>
            </a:r>
            <a:endParaRPr lang="ru-RU" dirty="0" smtClean="0"/>
          </a:p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www.formatd.belnet.ru/index.php?newsid=13807</a:t>
            </a:r>
            <a:endParaRPr lang="ru-RU" dirty="0" smtClean="0"/>
          </a:p>
          <a:p>
            <a:r>
              <a:rPr lang="ru-RU" dirty="0"/>
              <a:t>Все </a:t>
            </a:r>
            <a:r>
              <a:rPr lang="ru-RU" dirty="0" smtClean="0"/>
              <a:t>остальные файлы </a:t>
            </a:r>
            <a:r>
              <a:rPr lang="ru-RU" dirty="0"/>
              <a:t>мультимедиа и автофигуры взяты с сайта О</a:t>
            </a:r>
            <a:r>
              <a:rPr lang="en-US" dirty="0"/>
              <a:t>ffice.com </a:t>
            </a:r>
            <a:r>
              <a:rPr lang="ru-RU" dirty="0"/>
              <a:t>Поставщик М</a:t>
            </a:r>
            <a:r>
              <a:rPr lang="en-US" dirty="0" err="1"/>
              <a:t>icrosoft</a:t>
            </a:r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3875246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7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 descr="Kartinochki (15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1481137" cy="29511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Alien_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557" y="3068960"/>
            <a:ext cx="2012950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ьная выноска 5"/>
          <p:cNvSpPr/>
          <p:nvPr/>
        </p:nvSpPr>
        <p:spPr>
          <a:xfrm>
            <a:off x="5100415" y="314003"/>
            <a:ext cx="3456384" cy="2736304"/>
          </a:xfrm>
          <a:prstGeom prst="wedgeEllipseCallout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220072" y="989657"/>
            <a:ext cx="37444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Четырехугольник?</a:t>
            </a:r>
          </a:p>
          <a:p>
            <a:r>
              <a:rPr lang="ru-RU" sz="2800" b="1" dirty="0" smtClean="0"/>
              <a:t>Прямоугольник?</a:t>
            </a:r>
          </a:p>
          <a:p>
            <a:r>
              <a:rPr lang="ru-RU" sz="2800" b="1" dirty="0" smtClean="0"/>
              <a:t>Квадрат?</a:t>
            </a:r>
            <a:endParaRPr lang="ru-RU" sz="2800" b="1" dirty="0"/>
          </a:p>
        </p:txBody>
      </p:sp>
      <p:sp>
        <p:nvSpPr>
          <p:cNvPr id="15" name="Выноска-облако 14"/>
          <p:cNvSpPr/>
          <p:nvPr/>
        </p:nvSpPr>
        <p:spPr>
          <a:xfrm>
            <a:off x="2269380" y="667904"/>
            <a:ext cx="1584177" cy="1201712"/>
          </a:xfrm>
          <a:prstGeom prst="cloudCallou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830984" y="758825"/>
            <a:ext cx="1008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?</a:t>
            </a:r>
            <a:endParaRPr lang="ru-RU" sz="5400" b="1" dirty="0"/>
          </a:p>
        </p:txBody>
      </p:sp>
      <p:pic>
        <p:nvPicPr>
          <p:cNvPr id="5124" name="Picture 4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076" y="4178390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482" y="5702959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925" y="5591175"/>
            <a:ext cx="1420813" cy="9667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139" y="2680018"/>
            <a:ext cx="1420812" cy="9667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Documents and Settings\Пользователь\Local Settings\Temporary Internet Files\Content.IE5\BJAM0DKJ\MC900344485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47" y="5343049"/>
            <a:ext cx="1812341" cy="14630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Documents and Settings\Пользователь\Local Settings\Temporary Internet Files\Content.IE5\BJAM0DKJ\MC900344485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160" y="3646805"/>
            <a:ext cx="1812341" cy="14630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669364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7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392956"/>
            <a:ext cx="2232248" cy="165618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1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657888" y="4149080"/>
            <a:ext cx="1656184" cy="1296144"/>
          </a:xfrm>
          <a:prstGeom prst="trapezoi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3</a:t>
            </a:r>
            <a:r>
              <a:rPr lang="ru-RU" sz="3200" b="1" dirty="0" smtClean="0">
                <a:solidFill>
                  <a:schemeClr val="tx1"/>
                </a:solidFill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</a:rPr>
              <a:t>33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Параллелограмм 3"/>
          <p:cNvSpPr/>
          <p:nvPr/>
        </p:nvSpPr>
        <p:spPr>
          <a:xfrm>
            <a:off x="3099284" y="4581128"/>
            <a:ext cx="1728192" cy="1584176"/>
          </a:xfrm>
          <a:prstGeom prst="parallelogram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4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6561288" y="456852"/>
            <a:ext cx="2088232" cy="1872208"/>
          </a:xfrm>
          <a:prstGeom prst="pent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2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Ромб 5"/>
          <p:cNvSpPr/>
          <p:nvPr/>
        </p:nvSpPr>
        <p:spPr>
          <a:xfrm>
            <a:off x="4401048" y="1717460"/>
            <a:ext cx="2160240" cy="2520280"/>
          </a:xfrm>
          <a:prstGeom prst="diamond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5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7" name="Picture 5" descr="Alien_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865" y="3120752"/>
            <a:ext cx="2012950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1"/>
                </a:solidFill>
              </a:rPr>
              <a:t>Четырехугольники</a:t>
            </a:r>
            <a:endParaRPr lang="ru-RU" sz="5400" b="1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Documents and Settings\Пользователь\Local Settings\Temporary Internet Files\Content.IE5\BJAM0DKJ\MC900344485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477922"/>
            <a:ext cx="1812341" cy="14630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80" y="5890565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585" y="5890565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162" y="5890565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87965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2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868358">
            <a:off x="363715" y="2370860"/>
            <a:ext cx="3888432" cy="16561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 rot="1699116">
            <a:off x="6009742" y="2155979"/>
            <a:ext cx="2124108" cy="201622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5" descr="Alien_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161" y="3539871"/>
            <a:ext cx="2012950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1025" y="67271"/>
            <a:ext cx="50410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п</a:t>
            </a:r>
            <a:r>
              <a:rPr lang="ru-RU" sz="5400" b="1" dirty="0" smtClean="0">
                <a:solidFill>
                  <a:srgbClr val="FF0000"/>
                </a:solidFill>
              </a:rPr>
              <a:t>рямоугольник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8624" y="67271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</a:rPr>
              <a:t>квадрат</a:t>
            </a:r>
            <a:endParaRPr lang="ru-RU" sz="5400" b="1" dirty="0">
              <a:solidFill>
                <a:srgbClr val="00B0F0"/>
              </a:solidFill>
            </a:endParaRPr>
          </a:p>
        </p:txBody>
      </p:sp>
      <p:pic>
        <p:nvPicPr>
          <p:cNvPr id="3076" name="Picture 4" descr="C:\Documents and Settings\Пользователь\Local Settings\Temporary Internet Files\Content.IE5\4LK10RT2\MC90034446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" y="5020693"/>
            <a:ext cx="1344168" cy="18233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481" y="4949056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111" y="4520875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848131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900" y="5827926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938" y="5827928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Documents and Settings\Пользователь\Local Settings\Temporary Internet Files\Content.IE5\4LK10RT2\MC90034446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768" y="4972048"/>
            <a:ext cx="1344168" cy="18233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Documents and Settings\Пользователь\Local Settings\Temporary Internet Files\Content.IE5\BJAM0DKJ\MC900344485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36" y="5488310"/>
            <a:ext cx="1812341" cy="14630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853748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  <p:sndAc>
          <p:stSnd>
            <p:snd r:embed="rId7" name="chimes.wav"/>
          </p:stSnd>
        </p:sndAc>
      </p:transition>
    </mc:Choice>
    <mc:Fallback>
      <p:transition spd="slow">
        <p:dissolv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Прямоугольник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4869160"/>
            <a:ext cx="748883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800" b="1" dirty="0">
                <a:solidFill>
                  <a:srgbClr val="0070C0"/>
                </a:solidFill>
                <a:latin typeface="Calibri"/>
              </a:rPr>
              <a:t>Четырехугольник, у которого все углы прямые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2492896"/>
            <a:ext cx="5112568" cy="1944216"/>
          </a:xfrm>
          <a:prstGeom prst="rect">
            <a:avLst/>
          </a:prstGeom>
          <a:solidFill>
            <a:srgbClr val="0076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5" descr="Alien_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516360"/>
            <a:ext cx="2012950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632" y="4437112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571" y="4846287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733133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  <p:sndAc>
          <p:stSnd>
            <p:snd r:embed="rId5" name="chimes.wav"/>
          </p:stSnd>
        </p:sndAc>
      </p:transition>
    </mc:Choice>
    <mc:Fallback>
      <p:transition spd="slow">
        <p:blinds dir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квадрат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5157192"/>
            <a:ext cx="734481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000" b="1" dirty="0">
                <a:solidFill>
                  <a:srgbClr val="0070C0"/>
                </a:solidFill>
                <a:latin typeface="Calibri"/>
              </a:rPr>
              <a:t>Прямоугольник, у которого все стороны имеют одну длину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2204864"/>
            <a:ext cx="2376264" cy="2304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5" descr="Alien_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865" y="1156320"/>
            <a:ext cx="2012950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189757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673474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Documents and Settings\Пользователь\Local Settings\Temporary Internet Files\Content.IE5\BJAM0DKJ\MC900344485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080" y="5403427"/>
            <a:ext cx="1812341" cy="14630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437998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  <p:sndAc>
          <p:stSnd>
            <p:snd r:embed="rId6" name="chimes.wav"/>
          </p:stSnd>
        </p:sndAc>
      </p:transition>
    </mc:Choice>
    <mc:Fallback>
      <p:transition spd="slow">
        <p:blinds dir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609" y="25678"/>
            <a:ext cx="2722879" cy="1907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123" y="946992"/>
            <a:ext cx="200608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37" y="512677"/>
            <a:ext cx="201622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" y="4221088"/>
            <a:ext cx="4695316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7" name="Picture 11" descr="C:\Documents and Settings\Пользователь\Local Settings\Temporary Internet Files\Content.IE5\E9262TSG\MC900434179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478" y="3256660"/>
            <a:ext cx="3168352" cy="35399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9" name="Picture 13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40190">
            <a:off x="4932040" y="70886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864698" y="3680230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1" name="Picture 15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654" y="5829213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2" name="Picture 16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634796" y="5277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3" name="Picture 17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984316" y="2111428"/>
            <a:ext cx="1323028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5" name="Picture 19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1" y="5890565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6" name="Picture 20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918" y="226314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7" name="Picture 21" descr="C:\Documents and Settings\Пользователь\Local Settings\Temporary Internet Files\Content.IE5\BJAM0DKJ\MC900344513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920" y="2159947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615692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9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lien_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925" y="2986026"/>
            <a:ext cx="2012950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2" y="4653136"/>
            <a:ext cx="2376264" cy="10801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6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с одним вырезанным углом 3"/>
          <p:cNvSpPr/>
          <p:nvPr/>
        </p:nvSpPr>
        <p:spPr>
          <a:xfrm>
            <a:off x="4680012" y="3555014"/>
            <a:ext cx="1656184" cy="1476164"/>
          </a:xfrm>
          <a:prstGeom prst="snip1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5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Ромб 4"/>
          <p:cNvSpPr/>
          <p:nvPr/>
        </p:nvSpPr>
        <p:spPr>
          <a:xfrm>
            <a:off x="1259632" y="2636912"/>
            <a:ext cx="1728192" cy="1656184"/>
          </a:xfrm>
          <a:prstGeom prst="diamond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4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Цилиндр 11"/>
          <p:cNvSpPr/>
          <p:nvPr/>
        </p:nvSpPr>
        <p:spPr>
          <a:xfrm>
            <a:off x="6588224" y="645312"/>
            <a:ext cx="1006475" cy="1584176"/>
          </a:xfrm>
          <a:prstGeom prst="ca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3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Трапеция 12"/>
          <p:cNvSpPr/>
          <p:nvPr/>
        </p:nvSpPr>
        <p:spPr>
          <a:xfrm>
            <a:off x="3635896" y="1268760"/>
            <a:ext cx="1872208" cy="1368152"/>
          </a:xfrm>
          <a:prstGeom prst="trapezoid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2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75656" y="1124744"/>
            <a:ext cx="1800200" cy="11521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1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9992" y="2060848"/>
            <a:ext cx="4176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Прямоугольником называется такой четырехугольник, у которого все углы прямые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6" name="Управляющая кнопка: справка 15">
            <a:hlinkClick r:id="" action="ppaction://noaction" highlightClick="1"/>
          </p:cNvPr>
          <p:cNvSpPr/>
          <p:nvPr/>
        </p:nvSpPr>
        <p:spPr>
          <a:xfrm>
            <a:off x="7460925" y="2229488"/>
            <a:ext cx="1221790" cy="954976"/>
          </a:xfrm>
          <a:prstGeom prst="actionButtonHelp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366" y="5855109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541" y="5855108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136886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 animBg="1"/>
      <p:bldP spid="13" grpId="0" animBg="1"/>
      <p:bldP spid="15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lien_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257" y="2852936"/>
            <a:ext cx="2012950" cy="3352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50564" y="2596696"/>
            <a:ext cx="1440160" cy="136815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3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Параллелограмм 3"/>
          <p:cNvSpPr/>
          <p:nvPr/>
        </p:nvSpPr>
        <p:spPr>
          <a:xfrm>
            <a:off x="4067944" y="4648924"/>
            <a:ext cx="1512168" cy="1152128"/>
          </a:xfrm>
          <a:prstGeom prst="parallelogram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6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Правильный пятиугольник 4"/>
          <p:cNvSpPr/>
          <p:nvPr/>
        </p:nvSpPr>
        <p:spPr>
          <a:xfrm>
            <a:off x="5580112" y="2238360"/>
            <a:ext cx="2115825" cy="158417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4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Трапеция 5"/>
          <p:cNvSpPr/>
          <p:nvPr/>
        </p:nvSpPr>
        <p:spPr>
          <a:xfrm>
            <a:off x="4139952" y="662216"/>
            <a:ext cx="1584176" cy="1368152"/>
          </a:xfrm>
          <a:prstGeom prst="trapezoid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2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899592" y="4612920"/>
            <a:ext cx="1872208" cy="1224136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5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Ромб 7"/>
          <p:cNvSpPr/>
          <p:nvPr/>
        </p:nvSpPr>
        <p:spPr>
          <a:xfrm>
            <a:off x="714460" y="438160"/>
            <a:ext cx="1872208" cy="1800200"/>
          </a:xfrm>
          <a:prstGeom prst="diamon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1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4007" y="1566480"/>
            <a:ext cx="305192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Квадратом называется прямоугольник, у которого все стороны имеют одну и ту же длину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0" name="Управляющая кнопка: справка 9">
            <a:hlinkClick r:id="" action="ppaction://noaction" highlightClick="1"/>
          </p:cNvPr>
          <p:cNvSpPr/>
          <p:nvPr/>
        </p:nvSpPr>
        <p:spPr>
          <a:xfrm>
            <a:off x="7695937" y="1973500"/>
            <a:ext cx="1057912" cy="1056948"/>
          </a:xfrm>
          <a:prstGeom prst="actionButtonHelp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833" y="5848331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Documents and Settings\Пользователь\Local Settings\Temporary Internet Files\Content.IE5\E9262TSG\MC90034451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936" y="5848330"/>
            <a:ext cx="1420063" cy="967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093011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зящная">
  <a:themeElements>
    <a:clrScheme name="Другая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FF00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446</TotalTime>
  <Words>177</Words>
  <Application>Microsoft Office PowerPoint</Application>
  <PresentationFormat>Экран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Тема Office</vt:lpstr>
      <vt:lpstr>Изящная</vt:lpstr>
      <vt:lpstr>1_Тема Office</vt:lpstr>
      <vt:lpstr>Слайд 1</vt:lpstr>
      <vt:lpstr>Слайд 2</vt:lpstr>
      <vt:lpstr>Четырехугольники</vt:lpstr>
      <vt:lpstr>Слайд 4</vt:lpstr>
      <vt:lpstr>Прямоугольник</vt:lpstr>
      <vt:lpstr>квадрат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Татьяна</cp:lastModifiedBy>
  <cp:revision>41</cp:revision>
  <dcterms:modified xsi:type="dcterms:W3CDTF">2020-04-12T14:07:45Z</dcterms:modified>
</cp:coreProperties>
</file>