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65" r:id="rId4"/>
    <p:sldId id="269" r:id="rId5"/>
    <p:sldId id="256" r:id="rId6"/>
    <p:sldId id="257" r:id="rId7"/>
    <p:sldId id="267" r:id="rId8"/>
    <p:sldId id="268" r:id="rId9"/>
    <p:sldId id="271" r:id="rId10"/>
    <p:sldId id="258" r:id="rId11"/>
    <p:sldId id="260" r:id="rId12"/>
    <p:sldId id="261" r:id="rId13"/>
    <p:sldId id="262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99"/>
    <a:srgbClr val="5A2781"/>
    <a:srgbClr val="0076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6129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6337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6670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9455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2574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379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8624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613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0814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8444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4853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../media/audio11.wav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15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922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11.wav"/><Relationship Id="rId5" Type="http://schemas.openxmlformats.org/officeDocument/2006/relationships/image" Target="../media/image4.wmf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spb.ru/shop.phtml?good_id=1763&amp;dtl=1763&amp;c2=11&amp;m=1" TargetMode="External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ormatd.belnet.ru/index.php?newsid=13807" TargetMode="External"/><Relationship Id="rId5" Type="http://schemas.openxmlformats.org/officeDocument/2006/relationships/hyperlink" Target="http://mebel-ua.com.ua/t/3/cur/4/" TargetMode="External"/><Relationship Id="rId4" Type="http://schemas.openxmlformats.org/officeDocument/2006/relationships/hyperlink" Target="http://www.mahnem.ru/?module=festival&amp;view=search&amp;page=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11.wav"/><Relationship Id="rId5" Type="http://schemas.openxmlformats.org/officeDocument/2006/relationships/image" Target="../media/image4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1.wav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11.wav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20688"/>
            <a:ext cx="7416824" cy="3231654"/>
          </a:xfrm>
          <a:prstGeom prst="rect">
            <a:avLst/>
          </a:prstGeom>
          <a:solidFill>
            <a:srgbClr val="5A2781"/>
          </a:solidFill>
          <a:ln w="762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white"/>
                </a:solidFill>
                <a:ea typeface="+mj-ea"/>
                <a:cs typeface="+mj-cs"/>
              </a:rPr>
              <a:t>Тема урока </a:t>
            </a:r>
            <a:r>
              <a:rPr lang="ru-RU" sz="2000" dirty="0" smtClean="0">
                <a:solidFill>
                  <a:srgbClr val="FFFF00"/>
                </a:solidFill>
              </a:rPr>
              <a:t>Прямоугольник. Квадрат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Цель: </a:t>
            </a:r>
            <a:r>
              <a:rPr lang="ru-RU" sz="5400" dirty="0" smtClean="0"/>
              <a:t> 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ввести определение «прямоугольник», «квадрат»; учить находить прямоугольники и квадраты среди четырехугольников.</a:t>
            </a:r>
          </a:p>
          <a:p>
            <a:pPr algn="ctr"/>
            <a:r>
              <a:rPr lang="en-US" sz="5400" dirty="0" smtClean="0">
                <a:solidFill>
                  <a:srgbClr val="FFC000"/>
                </a:solidFill>
              </a:rPr>
              <a:t/>
            </a:r>
            <a:br>
              <a:rPr lang="en-US" sz="5400" dirty="0" smtClean="0">
                <a:solidFill>
                  <a:srgbClr val="FFC0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ru-RU" sz="2000" dirty="0"/>
          </a:p>
        </p:txBody>
      </p:sp>
      <p:pic>
        <p:nvPicPr>
          <p:cNvPr id="4" name="Picture 17" descr="Kartinochki (1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1481137" cy="2951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Alien_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896626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89056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50" y="5866700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89" y="5866700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9056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66700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9056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92" y="5862591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3862764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2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lien_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46" y="2725763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980728"/>
            <a:ext cx="3888433" cy="2952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35696" y="980728"/>
            <a:ext cx="0" cy="29523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ьная выноска 6"/>
          <p:cNvSpPr/>
          <p:nvPr/>
        </p:nvSpPr>
        <p:spPr>
          <a:xfrm>
            <a:off x="5508104" y="476672"/>
            <a:ext cx="3312368" cy="2844316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1340768"/>
            <a:ext cx="3264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Сколько прямоугольников?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Квадратов?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Documents and Settings\Пользователь\Local Settings\Temporary Internet Files\Content.IE5\4LK10RT2\MC9003444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44" y="5034686"/>
            <a:ext cx="1344168" cy="1823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85387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80" y="5929492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225" y="585387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89056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Пользователь\Local Settings\Temporary Internet Files\Content.IE5\BJAM0DKJ\MC9003444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42" y="5450903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Documents and Settings\Пользователь\Local Settings\Temporary Internet Files\Content.IE5\BJAM0DKJ\MC9003444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50903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1137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2741252"/>
              </p:ext>
            </p:extLst>
          </p:nvPr>
        </p:nvGraphicFramePr>
        <p:xfrm>
          <a:off x="1259632" y="1404887"/>
          <a:ext cx="3744417" cy="376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9"/>
                <a:gridCol w="1248139"/>
                <a:gridCol w="1248139"/>
              </a:tblGrid>
              <a:tr h="125339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253398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253398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5" descr="Alien_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65" y="3120752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6228184" y="692696"/>
            <a:ext cx="2915816" cy="2592288"/>
          </a:xfrm>
          <a:prstGeom prst="wedgeEllipseCallou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Сколько квадратов?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2582221"/>
              </p:ext>
            </p:extLst>
          </p:nvPr>
        </p:nvGraphicFramePr>
        <p:xfrm>
          <a:off x="7013545" y="8109520"/>
          <a:ext cx="576064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1277008"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099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7634917"/>
              </p:ext>
            </p:extLst>
          </p:nvPr>
        </p:nvGraphicFramePr>
        <p:xfrm>
          <a:off x="1259632" y="1404887"/>
          <a:ext cx="3744417" cy="376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9"/>
                <a:gridCol w="1248139"/>
                <a:gridCol w="1248139"/>
              </a:tblGrid>
              <a:tr h="125339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25339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25339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3454298"/>
              </p:ext>
            </p:extLst>
          </p:nvPr>
        </p:nvGraphicFramePr>
        <p:xfrm>
          <a:off x="1259632" y="1404887"/>
          <a:ext cx="3744417" cy="376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9"/>
                <a:gridCol w="1248139"/>
                <a:gridCol w="1248139"/>
              </a:tblGrid>
              <a:tr h="125339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25339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25339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3297417"/>
              </p:ext>
            </p:extLst>
          </p:nvPr>
        </p:nvGraphicFramePr>
        <p:xfrm>
          <a:off x="1259632" y="1404939"/>
          <a:ext cx="3746499" cy="3760089"/>
        </p:xfrm>
        <a:graphic>
          <a:graphicData uri="http://schemas.openxmlformats.org/drawingml/2006/table">
            <a:tbl>
              <a:tblPr firstRow="1" bandRow="1"/>
              <a:tblGrid>
                <a:gridCol w="1248833"/>
                <a:gridCol w="1248833"/>
                <a:gridCol w="1248833"/>
              </a:tblGrid>
              <a:tr h="125336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</a:tr>
              <a:tr h="125336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</a:tr>
              <a:tr h="125336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3812319"/>
              </p:ext>
            </p:extLst>
          </p:nvPr>
        </p:nvGraphicFramePr>
        <p:xfrm>
          <a:off x="1259632" y="1404939"/>
          <a:ext cx="3746499" cy="3760089"/>
        </p:xfrm>
        <a:graphic>
          <a:graphicData uri="http://schemas.openxmlformats.org/drawingml/2006/table">
            <a:tbl>
              <a:tblPr firstRow="1" bandRow="1"/>
              <a:tblGrid>
                <a:gridCol w="1224136"/>
                <a:gridCol w="1273530"/>
                <a:gridCol w="1248833"/>
              </a:tblGrid>
              <a:tr h="125336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</a:tr>
              <a:tr h="125336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</a:tr>
              <a:tr h="125336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452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9441060"/>
              </p:ext>
            </p:extLst>
          </p:nvPr>
        </p:nvGraphicFramePr>
        <p:xfrm>
          <a:off x="1259632" y="1404939"/>
          <a:ext cx="3746499" cy="3760089"/>
        </p:xfrm>
        <a:graphic>
          <a:graphicData uri="http://schemas.openxmlformats.org/drawingml/2006/table">
            <a:tbl>
              <a:tblPr firstRow="1" bandRow="1"/>
              <a:tblGrid>
                <a:gridCol w="1224136"/>
                <a:gridCol w="1273530"/>
                <a:gridCol w="1248833"/>
              </a:tblGrid>
              <a:tr h="125336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25336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gradFill flip="none" rotWithShape="1"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25336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C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Documents and Settings\Пользователь\Local Settings\Temporary Internet Files\Content.IE5\BJAM0DKJ\MC9003444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81" y="5448582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868152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68152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8645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887742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Пользователь\Local Settings\Temporary Internet Files\Content.IE5\BJAM0DKJ\MC9003444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35" y="5448582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6156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2" y="2319214"/>
            <a:ext cx="4572000" cy="1815882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r>
              <a:rPr lang="ru-RU" sz="2800" b="1" dirty="0">
                <a:latin typeface="+mj-lt"/>
              </a:rPr>
              <a:t>Вы считаете, что  знаете </a:t>
            </a:r>
            <a:r>
              <a:rPr lang="ru-RU" sz="2800" b="1" dirty="0" smtClean="0">
                <a:latin typeface="+mj-lt"/>
              </a:rPr>
              <a:t>определение геометрических фигур , </a:t>
            </a:r>
            <a:r>
              <a:rPr lang="ru-RU" sz="2800" b="1" dirty="0">
                <a:latin typeface="+mj-lt"/>
              </a:rPr>
              <a:t>но вам ещё нужна помощь.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968252" y="5281611"/>
            <a:ext cx="6284912" cy="461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sz="2400" b="1" dirty="0">
                <a:latin typeface="+mj-lt"/>
              </a:rPr>
              <a:t>Вы считаете, что было трудно на уроке</a:t>
            </a:r>
            <a:r>
              <a:rPr lang="ru-RU" sz="2400" b="1" i="1" dirty="0">
                <a:latin typeface="+mj-lt"/>
              </a:rPr>
              <a:t>.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85788" y="655539"/>
            <a:ext cx="914400" cy="9144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530029"/>
            <a:ext cx="5616624" cy="120032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white"/>
                </a:solidFill>
                <a:latin typeface="+mj-lt"/>
              </a:rPr>
              <a:t>Вы считаете, что урок прошёл для вас плодотворно, с пользой. Вы научились и можете помочь другим.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39552" y="4797771"/>
            <a:ext cx="914400" cy="914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39552" y="2769955"/>
            <a:ext cx="914400" cy="914400"/>
          </a:xfrm>
          <a:prstGeom prst="sun">
            <a:avLst>
              <a:gd name="adj" fmla="val 25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597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:blinds dir="vert"/>
        <p:sndAc>
          <p:stSnd>
            <p:snd r:embed="rId3" name="applause.wav"/>
          </p:stSnd>
        </p:sndAc>
      </p:transition>
    </mc:Choice>
    <mc:Fallback>
      <p:transition spd="slow">
        <p:blinds dir="vert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www.stspb.ru/shop.phtml?good_id=1763&amp;dtl=1763&amp;c2=11&amp;m=1</a:t>
            </a:r>
            <a:endParaRPr lang="ru-RU" dirty="0" smtClean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www.pochta.uz/stampuz/catalogs/1999/185-191.html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://www.mahnem.ru/?</a:t>
            </a:r>
            <a:r>
              <a:rPr lang="en-US" dirty="0" smtClean="0">
                <a:hlinkClick r:id="rId4"/>
              </a:rPr>
              <a:t>module=festival&amp;view=search&amp;page=4</a:t>
            </a:r>
            <a:endParaRPr lang="ru-RU" dirty="0" smtClean="0"/>
          </a:p>
          <a:p>
            <a:r>
              <a:rPr lang="en-US" dirty="0">
                <a:hlinkClick r:id="rId5"/>
              </a:rPr>
              <a:t>http://mebel-ua.com.ua/t/3/cur/4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www.formatd.belnet.ru/index.php?newsid=13807</a:t>
            </a:r>
            <a:endParaRPr lang="ru-RU" dirty="0" smtClean="0"/>
          </a:p>
          <a:p>
            <a:r>
              <a:rPr lang="ru-RU" dirty="0"/>
              <a:t>Все </a:t>
            </a:r>
            <a:r>
              <a:rPr lang="ru-RU" dirty="0" smtClean="0"/>
              <a:t>остальные файлы </a:t>
            </a:r>
            <a:r>
              <a:rPr lang="ru-RU" dirty="0"/>
              <a:t>мультимедиа и автофигуры взяты с сайта О</a:t>
            </a:r>
            <a:r>
              <a:rPr lang="en-US" dirty="0"/>
              <a:t>ffice.com </a:t>
            </a:r>
            <a:r>
              <a:rPr lang="ru-RU" dirty="0"/>
              <a:t>Поставщик М</a:t>
            </a:r>
            <a:r>
              <a:rPr lang="en-US" dirty="0" err="1"/>
              <a:t>icrosoft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387524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Kartinochki (1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1481137" cy="2951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Alien_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57" y="3068960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5100415" y="314003"/>
            <a:ext cx="3456384" cy="2736304"/>
          </a:xfrm>
          <a:prstGeom prst="wedgeEllipseCallou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20072" y="989657"/>
            <a:ext cx="3744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Четырехугольник?</a:t>
            </a:r>
          </a:p>
          <a:p>
            <a:r>
              <a:rPr lang="ru-RU" sz="2800" b="1" dirty="0" smtClean="0"/>
              <a:t>Прямоугольник?</a:t>
            </a:r>
          </a:p>
          <a:p>
            <a:r>
              <a:rPr lang="ru-RU" sz="2800" b="1" dirty="0" smtClean="0"/>
              <a:t>Квадрат?</a:t>
            </a:r>
            <a:endParaRPr lang="ru-RU" sz="2800" b="1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2269380" y="667904"/>
            <a:ext cx="1584177" cy="1201712"/>
          </a:xfrm>
          <a:prstGeom prst="cloud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830984" y="75882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?</a:t>
            </a:r>
            <a:endParaRPr lang="ru-RU" sz="5400" b="1" dirty="0"/>
          </a:p>
        </p:txBody>
      </p:sp>
      <p:pic>
        <p:nvPicPr>
          <p:cNvPr id="5124" name="Picture 4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76" y="4178390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82" y="5702959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5591175"/>
            <a:ext cx="1420813" cy="966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39" y="2680018"/>
            <a:ext cx="1420812" cy="966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Documents and Settings\Пользователь\Local Settings\Temporary Internet Files\Content.IE5\BJAM0DKJ\MC9003444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7" y="5343049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Documents and Settings\Пользователь\Local Settings\Temporary Internet Files\Content.IE5\BJAM0DKJ\MC9003444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60" y="3646805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6936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392956"/>
            <a:ext cx="2232248" cy="16561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657888" y="4149080"/>
            <a:ext cx="1656184" cy="1296144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</a:rPr>
              <a:t>33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араллелограмм 3"/>
          <p:cNvSpPr/>
          <p:nvPr/>
        </p:nvSpPr>
        <p:spPr>
          <a:xfrm>
            <a:off x="3099284" y="4581128"/>
            <a:ext cx="1728192" cy="1584176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6561288" y="456852"/>
            <a:ext cx="2088232" cy="1872208"/>
          </a:xfrm>
          <a:prstGeom prst="pen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401048" y="1717460"/>
            <a:ext cx="2160240" cy="2520280"/>
          </a:xfrm>
          <a:prstGeom prst="diamon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5" descr="Alien_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65" y="3120752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Четырехугольники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Documents and Settings\Пользователь\Local Settings\Temporary Internet Files\Content.IE5\BJAM0DKJ\MC9003444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77922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80" y="589056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85" y="589056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62" y="589056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796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2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868358">
            <a:off x="363715" y="2370860"/>
            <a:ext cx="3888432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1699116">
            <a:off x="6009742" y="2155979"/>
            <a:ext cx="2124108" cy="2016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Alien_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61" y="3539871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025" y="67271"/>
            <a:ext cx="5041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п</a:t>
            </a:r>
            <a:r>
              <a:rPr lang="ru-RU" sz="5400" b="1" dirty="0" smtClean="0">
                <a:solidFill>
                  <a:srgbClr val="FF0000"/>
                </a:solidFill>
              </a:rPr>
              <a:t>рямоугольник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8624" y="67271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квадрат</a:t>
            </a:r>
            <a:endParaRPr lang="ru-RU" sz="5400" b="1" dirty="0">
              <a:solidFill>
                <a:srgbClr val="00B0F0"/>
              </a:solidFill>
            </a:endParaRPr>
          </a:p>
        </p:txBody>
      </p:sp>
      <p:pic>
        <p:nvPicPr>
          <p:cNvPr id="3076" name="Picture 4" descr="C:\Documents and Settings\Пользователь\Local Settings\Temporary Internet Files\Content.IE5\4LK10RT2\MC9003444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" y="5020693"/>
            <a:ext cx="1344168" cy="1823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81" y="4949056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11" y="452087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48131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00" y="5827926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938" y="5827928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Пользователь\Local Settings\Temporary Internet Files\Content.IE5\4LK10RT2\MC9003444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68" y="4972048"/>
            <a:ext cx="1344168" cy="1823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Пользователь\Local Settings\Temporary Internet Files\Content.IE5\BJAM0DKJ\MC9003444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36" y="5488310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5374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7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Прямоугольник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869160"/>
            <a:ext cx="74888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b="1" dirty="0">
                <a:solidFill>
                  <a:srgbClr val="0070C0"/>
                </a:solidFill>
                <a:latin typeface="Calibri"/>
              </a:rPr>
              <a:t>Четырехугольник, у которого все углы прямые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492896"/>
            <a:ext cx="5112568" cy="1944216"/>
          </a:xfrm>
          <a:prstGeom prst="rect">
            <a:avLst/>
          </a:prstGeom>
          <a:solidFill>
            <a:srgbClr val="0076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Alien_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16360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32" y="4437112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571" y="4846287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3313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  <p:sndAc>
          <p:stSnd>
            <p:snd r:embed="rId5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квадрат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157192"/>
            <a:ext cx="73448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>
                <a:solidFill>
                  <a:srgbClr val="0070C0"/>
                </a:solidFill>
                <a:latin typeface="Calibri"/>
              </a:rPr>
              <a:t>Прямоугольник, у которого все стороны имеют одну длину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204864"/>
            <a:ext cx="237626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Alien_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65" y="1156320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89757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73474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Пользователь\Local Settings\Temporary Internet Files\Content.IE5\BJAM0DKJ\MC90034448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80" y="5403427"/>
            <a:ext cx="1812341" cy="146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3799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  <p:sndAc>
          <p:stSnd>
            <p:snd r:embed="rId6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09" y="25678"/>
            <a:ext cx="2722879" cy="190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123" y="946992"/>
            <a:ext cx="200608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7" y="512677"/>
            <a:ext cx="201622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" y="4221088"/>
            <a:ext cx="469531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 descr="C:\Documents and Settings\Пользователь\Local Settings\Temporary Internet Files\Content.IE5\E9262TSG\MC90043417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78" y="3256660"/>
            <a:ext cx="3168352" cy="3539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0190">
            <a:off x="4932040" y="70886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64698" y="3680230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54" y="5829213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34796" y="5277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17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84316" y="2111428"/>
            <a:ext cx="1323028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5890565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9918" y="226314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7" name="Picture 21" descr="C:\Documents and Settings\Пользователь\Local Settings\Temporary Internet Files\Content.IE5\BJAM0DKJ\MC9003445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9920" y="2159947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1569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lien_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25" y="2986026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4653136"/>
            <a:ext cx="2376264" cy="10801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4680012" y="3555014"/>
            <a:ext cx="1656184" cy="1476164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Ромб 4"/>
          <p:cNvSpPr/>
          <p:nvPr/>
        </p:nvSpPr>
        <p:spPr>
          <a:xfrm>
            <a:off x="1259632" y="2636912"/>
            <a:ext cx="1728192" cy="1656184"/>
          </a:xfrm>
          <a:prstGeom prst="diamond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Цилиндр 11"/>
          <p:cNvSpPr/>
          <p:nvPr/>
        </p:nvSpPr>
        <p:spPr>
          <a:xfrm>
            <a:off x="6588224" y="645312"/>
            <a:ext cx="1006475" cy="1584176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Трапеция 12"/>
          <p:cNvSpPr/>
          <p:nvPr/>
        </p:nvSpPr>
        <p:spPr>
          <a:xfrm>
            <a:off x="3635896" y="1268760"/>
            <a:ext cx="1872208" cy="1368152"/>
          </a:xfrm>
          <a:prstGeom prst="trapezoi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1124744"/>
            <a:ext cx="1800200" cy="11521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2060848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Прямоугольником называется такой четырехугольник, у которого все углы прямые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7460925" y="2229488"/>
            <a:ext cx="1221790" cy="954976"/>
          </a:xfrm>
          <a:prstGeom prst="actionButtonHel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66" y="5855109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41" y="5855108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3688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lien_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57" y="2852936"/>
            <a:ext cx="201295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0564" y="2596696"/>
            <a:ext cx="1440160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араллелограмм 3"/>
          <p:cNvSpPr/>
          <p:nvPr/>
        </p:nvSpPr>
        <p:spPr>
          <a:xfrm>
            <a:off x="4067944" y="4648924"/>
            <a:ext cx="1512168" cy="1152128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5580112" y="2238360"/>
            <a:ext cx="2115825" cy="158417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4139952" y="662216"/>
            <a:ext cx="1584176" cy="1368152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899592" y="4612920"/>
            <a:ext cx="1872208" cy="122413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714460" y="438160"/>
            <a:ext cx="1872208" cy="18002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7" y="1566480"/>
            <a:ext cx="30519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Квадратом называется прямоугольник, у которого все стороны имеют одну и ту же длину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7695937" y="1973500"/>
            <a:ext cx="1057912" cy="1056948"/>
          </a:xfrm>
          <a:prstGeom prst="actionButtonHel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33" y="5848331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936" y="5848330"/>
            <a:ext cx="1420063" cy="96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9301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FF00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446</TotalTime>
  <Words>177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Изящная</vt:lpstr>
      <vt:lpstr>1_Тема Office</vt:lpstr>
      <vt:lpstr>Слайд 1</vt:lpstr>
      <vt:lpstr>Слайд 2</vt:lpstr>
      <vt:lpstr>Четырехугольники</vt:lpstr>
      <vt:lpstr>Слайд 4</vt:lpstr>
      <vt:lpstr>Прямоугольник</vt:lpstr>
      <vt:lpstr>квадрат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Татьяна</cp:lastModifiedBy>
  <cp:revision>41</cp:revision>
  <dcterms:modified xsi:type="dcterms:W3CDTF">2020-04-12T14:07:45Z</dcterms:modified>
</cp:coreProperties>
</file>