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85" r:id="rId2"/>
  </p:sldMasterIdLst>
  <p:notesMasterIdLst>
    <p:notesMasterId r:id="rId19"/>
  </p:notesMasterIdLst>
  <p:sldIdLst>
    <p:sldId id="274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81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B529B-EC70-4463-9086-1EF15128535A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880DF-FAE3-4A52-B54F-1CA690B382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A5F96-A562-46A3-877F-95730D041CE3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F6AFF-05DB-494D-8051-A9BA3AF887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9E5DCA2-1268-4B1C-BE0C-32A2053FB136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8BB651E-216B-46EC-A500-20EC1816C9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bin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forizm.info/author/mikhail-gershteyn/" TargetMode="External"/><Relationship Id="rId2" Type="http://schemas.openxmlformats.org/officeDocument/2006/relationships/audio" Target="../media/audio7.bin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aforizm.info/author/sergey-grek/" TargetMode="External"/><Relationship Id="rId4" Type="http://schemas.openxmlformats.org/officeDocument/2006/relationships/hyperlink" Target="http://www.aforizm.info/author/lao-tszy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bin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bin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340768"/>
            <a:ext cx="6477000" cy="1828800"/>
          </a:xfrm>
        </p:spPr>
        <p:txBody>
          <a:bodyPr/>
          <a:lstStyle/>
          <a:p>
            <a:pPr algn="ctr"/>
            <a:r>
              <a:rPr lang="ru-RU" dirty="0" smtClean="0"/>
              <a:t>Личностные качества человека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121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Люди, добившиеся успеха «с нуля»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1329275737_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404664"/>
            <a:ext cx="7704856" cy="5328592"/>
          </a:xfrm>
          <a:prstGeom prst="rect">
            <a:avLst/>
          </a:prstGeom>
        </p:spPr>
      </p:pic>
    </p:spTree>
  </p:cSld>
  <p:clrMapOvr>
    <a:masterClrMapping/>
  </p:clrMapOvr>
  <p:transition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Люди, добившиеся успеха «с нуля»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1329275740_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32656"/>
            <a:ext cx="7992888" cy="5400600"/>
          </a:xfrm>
          <a:prstGeom prst="rect">
            <a:avLst/>
          </a:prstGeom>
        </p:spPr>
      </p:pic>
    </p:spTree>
  </p:cSld>
  <p:clrMapOvr>
    <a:masterClrMapping/>
  </p:clrMapOvr>
  <p:transition>
    <p:comb dir="vert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348880"/>
            <a:ext cx="7920880" cy="1828800"/>
          </a:xfrm>
        </p:spPr>
        <p:txBody>
          <a:bodyPr>
            <a:noAutofit/>
          </a:bodyPr>
          <a:lstStyle/>
          <a:p>
            <a:r>
              <a:rPr lang="ru-RU" sz="6000" dirty="0" smtClean="0"/>
              <a:t> какие личностные качества помогают людям добиваться успеха? 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5400" dirty="0" smtClean="0"/>
              <a:t>                  </a:t>
            </a:r>
            <a:r>
              <a:rPr lang="ru-RU" sz="5400" dirty="0" smtClean="0">
                <a:solidFill>
                  <a:srgbClr val="C00000"/>
                </a:solidFill>
              </a:rPr>
              <a:t>Подумай !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2119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3284984"/>
            <a:ext cx="3744416" cy="2592290"/>
          </a:xfrm>
          <a:prstGeom prst="rect">
            <a:avLst/>
          </a:prstGeom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988840"/>
            <a:ext cx="8352928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трудолюбие, инициативность, решительность, целеустремлённость, ответственность, самовоспитание, уверенность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                      Залог успеха: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афоризмы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3645024"/>
            <a:ext cx="4979392" cy="2239144"/>
          </a:xfrm>
          <a:prstGeom prst="rect">
            <a:avLst/>
          </a:prstGeom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404664"/>
            <a:ext cx="9649072" cy="53907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FF0000"/>
                </a:solidFill>
              </a:rPr>
              <a:t>получение   диплома с хорошими оценками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00B0F0"/>
                </a:solidFill>
              </a:rPr>
              <a:t>победы на олимпиадах, конкурсах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92D050"/>
                </a:solidFill>
              </a:rPr>
              <a:t>успешная сдача экзаменов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FFC000"/>
                </a:solidFill>
              </a:rPr>
              <a:t>хорошие оценки за семестр </a:t>
            </a:r>
            <a:br>
              <a:rPr lang="ru-RU" sz="4000" dirty="0" smtClean="0">
                <a:solidFill>
                  <a:srgbClr val="FFC000"/>
                </a:solidFill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FFFF00"/>
                </a:solidFill>
              </a:rPr>
              <a:t>Хорошая оценка по одному предмет</a:t>
            </a:r>
            <a:r>
              <a:rPr lang="ru-RU" sz="4000" dirty="0" smtClean="0"/>
              <a:t>у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            Лестница успеха-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trips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515672" cy="568863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Успех чаще зависит от решимости следовать выбранному пути, чем от самого пути. </a:t>
            </a:r>
            <a:r>
              <a:rPr lang="ru-RU" sz="3200" dirty="0" smtClean="0">
                <a:hlinkClick r:id="rId3" tooltip="Герштейн, Михаил Львович"/>
              </a:rPr>
              <a:t>Михаил Львович Герштейн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Побеждающий других силен, а побеждающий себя самого себя могуществен. </a:t>
            </a:r>
            <a:r>
              <a:rPr lang="ru-RU" sz="3200" dirty="0" smtClean="0">
                <a:hlinkClick r:id="rId4" tooltip="Лао-Цзы"/>
              </a:rPr>
              <a:t>Лао-Цзы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Для достижения успеха ищите оригинальные ходы. Не ломитесь в закрытые двери, лезьте через форточку. </a:t>
            </a:r>
            <a:r>
              <a:rPr lang="ru-RU" sz="3200" dirty="0" smtClean="0">
                <a:hlinkClick r:id="rId5" tooltip="Грек, Сергей"/>
              </a:rPr>
              <a:t>Сергей Грек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                Афоризмы об успехе: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          Спасибо! Желаю успеха!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9c155b368411ac5a801e018379b08767.jpg"/>
          <p:cNvPicPr>
            <a:picLocks noChangeAspect="1"/>
          </p:cNvPicPr>
          <p:nvPr/>
        </p:nvPicPr>
        <p:blipFill>
          <a:blip r:embed="rId3" cstate="print"/>
          <a:srcRect l="10000" r="10000"/>
          <a:stretch>
            <a:fillRect/>
          </a:stretch>
        </p:blipFill>
        <p:spPr>
          <a:xfrm>
            <a:off x="755576" y="0"/>
            <a:ext cx="7776864" cy="5715000"/>
          </a:xfrm>
          <a:prstGeom prst="rect">
            <a:avLst/>
          </a:prstGeom>
        </p:spPr>
      </p:pic>
    </p:spTree>
  </p:cSld>
  <p:clrMapOvr>
    <a:masterClrMapping/>
  </p:clrMapOvr>
  <p:transition>
    <p:cover dir="ru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42268"/>
            <a:ext cx="7704856" cy="3805128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FF00"/>
                </a:solidFill>
              </a:rPr>
              <a:t/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 smtClean="0">
                <a:solidFill>
                  <a:srgbClr val="FFFF00"/>
                </a:solidFill>
              </a:rPr>
              <a:t/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 smtClean="0">
                <a:solidFill>
                  <a:srgbClr val="FFFF00"/>
                </a:solidFill>
              </a:rPr>
              <a:t/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 smtClean="0">
                <a:solidFill>
                  <a:srgbClr val="FFFF00"/>
                </a:solidFill>
              </a:rPr>
              <a:t/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 smtClean="0">
                <a:solidFill>
                  <a:srgbClr val="FFFF00"/>
                </a:solidFill>
              </a:rPr>
              <a:t/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 smtClean="0">
                <a:solidFill>
                  <a:srgbClr val="FFFF00"/>
                </a:solidFill>
              </a:rPr>
              <a:t>Сегодняшний  студент – завтрашний   молодой специалист:   </a:t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 smtClean="0">
                <a:solidFill>
                  <a:srgbClr val="FFFF00"/>
                </a:solidFill>
              </a:rPr>
              <a:t>траектория </a:t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 smtClean="0">
                <a:solidFill>
                  <a:srgbClr val="FFFF00"/>
                </a:solidFill>
              </a:rPr>
              <a:t>успеха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otkrytki-pozdravitelnye-s-dnem-studenta1.jpg"/>
          <p:cNvPicPr>
            <a:picLocks noChangeAspect="1"/>
          </p:cNvPicPr>
          <p:nvPr/>
        </p:nvPicPr>
        <p:blipFill>
          <a:blip r:embed="rId3" cstate="print"/>
          <a:srcRect l="6261" t="49047" r="55670" b="7068"/>
          <a:stretch>
            <a:fillRect/>
          </a:stretch>
        </p:blipFill>
        <p:spPr>
          <a:xfrm>
            <a:off x="4788024" y="2671872"/>
            <a:ext cx="3251654" cy="2628997"/>
          </a:xfrm>
          <a:prstGeom prst="rect">
            <a:avLst/>
          </a:prstGeom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344816" cy="540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. </a:t>
            </a:r>
            <a:r>
              <a:rPr lang="ru-RU" dirty="0" smtClean="0">
                <a:solidFill>
                  <a:srgbClr val="FFFF00"/>
                </a:solidFill>
              </a:rPr>
              <a:t>Правила работы: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  </a:t>
            </a:r>
            <a:r>
              <a:rPr lang="ru-RU" dirty="0" smtClean="0"/>
              <a:t>есть мнение – высказывай, не согласен – оспаривай, выдвигай аргументы, доказывай, формулируй тезисы, при этом будь толерантным, корректным и умей слушать другого.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8136904" cy="18288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Что же такое успех? 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 descr="blog-image-compress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2492896"/>
            <a:ext cx="7250016" cy="3168352"/>
          </a:xfrm>
          <a:prstGeom prst="rect">
            <a:avLst/>
          </a:prstGeom>
        </p:spPr>
      </p:pic>
    </p:spTree>
  </p:cSld>
  <p:clrMapOvr>
    <a:masterClrMapping/>
  </p:clrMapOvr>
  <p:transition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268760"/>
            <a:ext cx="64770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Успех - удача в задуманном деле, удачное достижение поставленной цели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oncepciya_pobed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3068960"/>
            <a:ext cx="7056784" cy="2736304"/>
          </a:xfrm>
          <a:prstGeom prst="rect">
            <a:avLst/>
          </a:prstGeom>
        </p:spPr>
      </p:pic>
    </p:spTree>
  </p:cSld>
  <p:clrMapOvr>
    <a:masterClrMapping/>
  </p:clrMapOvr>
  <p:transition>
    <p:wheel spokes="3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60648"/>
            <a:ext cx="64770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Какого человека принято называть успешным?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janukovych_achmet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2204864"/>
            <a:ext cx="5688632" cy="3686918"/>
          </a:xfrm>
          <a:prstGeom prst="rect">
            <a:avLst/>
          </a:prstGeom>
        </p:spPr>
      </p:pic>
    </p:spTree>
  </p:cSld>
  <p:clrMapOvr>
    <a:masterClrMapping/>
  </p:clrMapOvr>
  <p:transition>
    <p:wedge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005064"/>
            <a:ext cx="896448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dirty="0" smtClean="0">
                <a:solidFill>
                  <a:srgbClr val="FFFF00"/>
                </a:solidFill>
              </a:rPr>
              <a:t>Лень, инертность, нежелание работать, безволие, менталитет.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C000"/>
                </a:solidFill>
              </a:rPr>
              <a:t>Тяжелая жизнь, бедность, низкие зарплаты и пенсии, нехватка денег.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chemeClr val="bg1"/>
                </a:solidFill>
              </a:rPr>
              <a:t>Отсутствие законности и порядка в стране.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Безработица.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Алкоголизм, наркомания.</a:t>
            </a:r>
            <a:br>
              <a:rPr lang="ru-RU" sz="3100" dirty="0" smtClean="0"/>
            </a:br>
            <a:r>
              <a:rPr lang="ru-RU" sz="3100" dirty="0" smtClean="0">
                <a:solidFill>
                  <a:schemeClr val="accent4"/>
                </a:solidFill>
              </a:rPr>
              <a:t>Чиновники, бюрократизм.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rgbClr val="92D050"/>
                </a:solidFill>
              </a:rPr>
              <a:t>Власть разных уровней, начальство, проводимая</a:t>
            </a:r>
            <a:br>
              <a:rPr lang="ru-RU" sz="3100" dirty="0" smtClean="0">
                <a:solidFill>
                  <a:srgbClr val="92D050"/>
                </a:solidFill>
              </a:rPr>
            </a:br>
            <a:r>
              <a:rPr lang="ru-RU" sz="3100" dirty="0" smtClean="0">
                <a:solidFill>
                  <a:srgbClr val="92D050"/>
                </a:solidFill>
              </a:rPr>
              <a:t> в стране политика.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chemeClr val="accent1"/>
                </a:solidFill>
              </a:rPr>
              <a:t>Социальные проблемы (платное образование, </a:t>
            </a:r>
            <a:br>
              <a:rPr lang="ru-RU" sz="3100" dirty="0" smtClean="0">
                <a:solidFill>
                  <a:schemeClr val="accent1"/>
                </a:solidFill>
              </a:rPr>
            </a:br>
            <a:r>
              <a:rPr lang="ru-RU" sz="3100" dirty="0" smtClean="0">
                <a:solidFill>
                  <a:schemeClr val="accent1"/>
                </a:solidFill>
              </a:rPr>
              <a:t>жилищные проблемы и др.)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8400" y="6021288"/>
            <a:ext cx="6705600" cy="685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 Факторы, мешающие людям добиваться успеха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lus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038600"/>
            <a:ext cx="896448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Отсутствие стабильности, возможности </a:t>
            </a:r>
            <a:r>
              <a:rPr lang="ru-RU" sz="3100" dirty="0" err="1" smtClean="0">
                <a:solidFill>
                  <a:srgbClr val="FFFF00"/>
                </a:solidFill>
              </a:rPr>
              <a:t>самореализоваться</a:t>
            </a:r>
            <a:r>
              <a:rPr lang="ru-RU" sz="3100" dirty="0" smtClean="0">
                <a:solidFill>
                  <a:srgbClr val="FFFF00"/>
                </a:solidFill>
              </a:rPr>
              <a:t>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rgbClr val="92D050"/>
                </a:solidFill>
              </a:rPr>
              <a:t>Безнравственность, отсутствие культуры и воспитания, злость, жестокость.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Экономические проблемы (  нестабильность экономики, высокая конкуренция и др.).</a:t>
            </a:r>
            <a:br>
              <a:rPr lang="ru-RU" sz="3100" dirty="0" smtClean="0"/>
            </a:br>
            <a:r>
              <a:rPr lang="ru-RU" sz="3100" dirty="0" smtClean="0">
                <a:solidFill>
                  <a:schemeClr val="accent1"/>
                </a:solidFill>
              </a:rPr>
              <a:t>Рост цен, инфляция</a:t>
            </a:r>
            <a:r>
              <a:rPr lang="ru-RU" sz="3100" dirty="0" smtClean="0"/>
              <a:t>.</a:t>
            </a:r>
            <a:br>
              <a:rPr lang="ru-RU" sz="3100" dirty="0" smtClean="0"/>
            </a:br>
            <a:r>
              <a:rPr lang="ru-RU" sz="3100" dirty="0" smtClean="0">
                <a:solidFill>
                  <a:schemeClr val="bg1"/>
                </a:solidFill>
              </a:rPr>
              <a:t>Недостаточный уровень образования, нехватка знаний, опыта, профессионализма.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Богатые, олигархи.</a:t>
            </a:r>
            <a:br>
              <a:rPr lang="ru-RU" sz="3100" dirty="0" smtClean="0"/>
            </a:br>
            <a:r>
              <a:rPr lang="ru-RU" sz="3100" dirty="0" smtClean="0">
                <a:solidFill>
                  <a:schemeClr val="accent4"/>
                </a:solidFill>
              </a:rPr>
              <a:t>Не позволяют возраст, здоровье.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C000"/>
                </a:solidFill>
              </a:rPr>
              <a:t>Трудности адаптации к новым условиям.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8400" y="6021288"/>
            <a:ext cx="6705600" cy="836712"/>
          </a:xfrm>
        </p:spPr>
        <p:txBody>
          <a:bodyPr>
            <a:normAutofit fontScale="70000" lnSpcReduction="2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Факторы , мешающие людям  добиваться успеха</a:t>
            </a:r>
            <a:endParaRPr lang="ru-RU" dirty="0"/>
          </a:p>
        </p:txBody>
      </p:sp>
    </p:spTree>
  </p:cSld>
  <p:clrMapOvr>
    <a:masterClrMapping/>
  </p:clrMapOvr>
  <p:transition>
    <p:plus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Люди , добившиеся успеха «с нуля»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1329275732_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56505"/>
            <a:ext cx="7776864" cy="5798324"/>
          </a:xfrm>
          <a:prstGeom prst="rect">
            <a:avLst/>
          </a:prstGeom>
        </p:spPr>
      </p:pic>
    </p:spTree>
  </p:cSld>
  <p:clrMapOvr>
    <a:masterClrMapping/>
  </p:clrMapOvr>
  <p:transition>
    <p:comb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132</Words>
  <Application>Microsoft Office PowerPoint</Application>
  <PresentationFormat>Экран (4:3)</PresentationFormat>
  <Paragraphs>22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Tw Cen MT</vt:lpstr>
      <vt:lpstr>Wingdings</vt:lpstr>
      <vt:lpstr>Wingdings 2</vt:lpstr>
      <vt:lpstr>Специальное оформление</vt:lpstr>
      <vt:lpstr>Обычная</vt:lpstr>
      <vt:lpstr>Личностные качества человека</vt:lpstr>
      <vt:lpstr>     Сегодняшний  студент – завтрашний   молодой специалист:    траектория  успеха</vt:lpstr>
      <vt:lpstr>. Правила работы:   есть мнение – высказывай, не согласен – оспаривай, выдвигай аргументы, доказывай, формулируй тезисы, при этом будь толерантным, корректным и умей слушать другого.</vt:lpstr>
      <vt:lpstr>Что же такое успех? </vt:lpstr>
      <vt:lpstr>Успех - удача в задуманном деле, удачное достижение поставленной цели</vt:lpstr>
      <vt:lpstr>Какого человека принято называть успешным?</vt:lpstr>
      <vt:lpstr>  Лень, инертность, нежелание работать, безволие, менталитет. Тяжелая жизнь, бедность, низкие зарплаты и пенсии, нехватка денег. Отсутствие законности и порядка в стране. Безработица. Алкоголизм, наркомания. Чиновники, бюрократизм. Власть разных уровней, начальство, проводимая  в стране политика. Социальные проблемы (платное образование,  жилищные проблемы и др.)  </vt:lpstr>
      <vt:lpstr>Отсутствие стабильности, возможности самореализоваться. Безнравственность, отсутствие культуры и воспитания, злость, жестокость. Экономические проблемы (  нестабильность экономики, высокая конкуренция и др.). Рост цен, инфляция. Недостаточный уровень образования, нехватка знаний, опыта, профессионализма. Богатые, олигархи. Не позволяют возраст, здоровье. Трудности адаптации к новым условиям.  </vt:lpstr>
      <vt:lpstr>Презентация PowerPoint</vt:lpstr>
      <vt:lpstr>Презентация PowerPoint</vt:lpstr>
      <vt:lpstr>Презентация PowerPoint</vt:lpstr>
      <vt:lpstr> какие личностные качества помогают людям добиваться успеха? </vt:lpstr>
      <vt:lpstr>трудолюбие, инициативность, решительность, целеустремлённость, ответственность, самовоспитание, уверенность</vt:lpstr>
      <vt:lpstr>   получение   диплома с хорошими оценками   победы на олимпиадах, конкурсах  успешная сдача экзаменов  хорошие оценки за семестр   Хорошая оценка по одному предмету </vt:lpstr>
      <vt:lpstr>Успех чаще зависит от решимости следовать выбранному пути, чем от самого пути. Михаил Львович Герштейн  Побеждающий других силен, а побеждающий себя самого себя могуществен. Лао-Цзы  Для достижения успеха ищите оригинальные ходы. Не ломитесь в закрытые двери, лезьте через форточку. Сергей Грек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Сегодняшний студент – завтрашний молодой специалист: траектория успеха</dc:title>
  <dc:creator>INNA</dc:creator>
  <cp:lastModifiedBy>10</cp:lastModifiedBy>
  <cp:revision>20</cp:revision>
  <dcterms:created xsi:type="dcterms:W3CDTF">2013-10-06T13:58:09Z</dcterms:created>
  <dcterms:modified xsi:type="dcterms:W3CDTF">2020-04-23T11:11:25Z</dcterms:modified>
</cp:coreProperties>
</file>